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71" r:id="rId10"/>
    <p:sldId id="266" r:id="rId11"/>
    <p:sldId id="259" r:id="rId12"/>
    <p:sldId id="267" r:id="rId13"/>
    <p:sldId id="270" r:id="rId14"/>
    <p:sldId id="272" r:id="rId15"/>
    <p:sldId id="273" r:id="rId16"/>
    <p:sldId id="258" r:id="rId17"/>
    <p:sldId id="274" r:id="rId18"/>
    <p:sldId id="275" r:id="rId1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1" clrIdx="0">
    <p:extLst>
      <p:ext uri="{19B8F6BF-5375-455C-9EA6-DF929625EA0E}">
        <p15:presenceInfo xmlns:p15="http://schemas.microsoft.com/office/powerpoint/2012/main" userId="08853bdbbf9f72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2T15:25:35.304" idx="1">
    <p:pos x="7575" y="5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26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9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9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5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9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36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4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190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59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60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37929-1E10-4C7D-894F-28836AA9C17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14FC-41A9-46D9-8451-AEC30C79A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68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klleon.io/produc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가상인간과</a:t>
            </a:r>
            <a:r>
              <a:rPr lang="ko-KR" altLang="en-US" dirty="0" smtClean="0"/>
              <a:t> </a:t>
            </a:r>
            <a:r>
              <a:rPr lang="ko-KR" altLang="en-US" smtClean="0"/>
              <a:t>포스트휴먼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용  환 승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이화여자대학교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59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웨어러블</a:t>
            </a:r>
            <a:r>
              <a:rPr lang="en-US" altLang="ko-KR" dirty="0" smtClean="0"/>
              <a:t>(wearable)</a:t>
            </a:r>
            <a:r>
              <a:rPr lang="ko-KR" altLang="en-US" dirty="0" smtClean="0"/>
              <a:t> 휴먼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기존 </a:t>
            </a:r>
            <a:r>
              <a:rPr lang="ko-KR" altLang="en-US" dirty="0" err="1" smtClean="0"/>
              <a:t>웨어러블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등산배낭과</a:t>
            </a:r>
            <a:r>
              <a:rPr lang="ko-KR" altLang="en-US" dirty="0" smtClean="0"/>
              <a:t> 스틱 </a:t>
            </a:r>
            <a:endParaRPr lang="en-US" altLang="ko-KR" dirty="0" smtClean="0"/>
          </a:p>
          <a:p>
            <a:r>
              <a:rPr lang="ko-KR" altLang="en-US" dirty="0" err="1" smtClean="0"/>
              <a:t>아이언맨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스파이더맨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배트맨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수퍼맨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평소에는 일반인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 장비를 착용 변신</a:t>
            </a:r>
            <a:endParaRPr lang="en-US" altLang="ko-KR" dirty="0" smtClean="0"/>
          </a:p>
          <a:p>
            <a:r>
              <a:rPr lang="ko-KR" altLang="en-US" dirty="0" smtClean="0"/>
              <a:t>현대 전투요원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헬맷</a:t>
            </a:r>
            <a:r>
              <a:rPr lang="en-US" altLang="ko-KR" dirty="0" smtClean="0"/>
              <a:t>(</a:t>
            </a:r>
            <a:r>
              <a:rPr lang="ko-KR" altLang="en-US" dirty="0" smtClean="0"/>
              <a:t>야간 안경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방탄장갑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화생방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기능 등</a:t>
            </a:r>
            <a:endParaRPr lang="en-US" altLang="ko-KR" dirty="0" smtClean="0"/>
          </a:p>
          <a:p>
            <a:r>
              <a:rPr lang="ko-KR" altLang="en-US" dirty="0" err="1" smtClean="0"/>
              <a:t>윙수트</a:t>
            </a:r>
            <a:r>
              <a:rPr lang="en-US" altLang="ko-KR" dirty="0" smtClean="0"/>
              <a:t>(wing suite): </a:t>
            </a:r>
            <a:r>
              <a:rPr lang="ko-KR" altLang="en-US" dirty="0" smtClean="0"/>
              <a:t>하늘을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장비를 입고 날아다님</a:t>
            </a:r>
            <a:r>
              <a:rPr lang="en-US" altLang="ko-KR" dirty="0" smtClean="0"/>
              <a:t>, BMW </a:t>
            </a:r>
            <a:r>
              <a:rPr lang="ko-KR" altLang="en-US" dirty="0" smtClean="0"/>
              <a:t>개발 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헬리콥터에서 이륙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낙하산으로 착륙</a:t>
            </a:r>
            <a:endParaRPr lang="en-US" altLang="ko-KR" dirty="0" smtClean="0"/>
          </a:p>
          <a:p>
            <a:r>
              <a:rPr lang="ko-KR" altLang="en-US" dirty="0" smtClean="0"/>
              <a:t>잠수복과 </a:t>
            </a:r>
            <a:r>
              <a:rPr lang="ko-KR" altLang="en-US" dirty="0" err="1" smtClean="0"/>
              <a:t>잠항장비로</a:t>
            </a:r>
            <a:r>
              <a:rPr lang="ko-KR" altLang="en-US" dirty="0" smtClean="0"/>
              <a:t> 수중 침투</a:t>
            </a:r>
            <a:endParaRPr lang="en-US" altLang="ko-KR" dirty="0" smtClean="0"/>
          </a:p>
          <a:p>
            <a:r>
              <a:rPr lang="ko-KR" altLang="en-US" dirty="0" err="1" smtClean="0"/>
              <a:t>가디언즈오브</a:t>
            </a:r>
            <a:r>
              <a:rPr lang="ko-KR" altLang="en-US" dirty="0" smtClean="0"/>
              <a:t> 갤럭시</a:t>
            </a:r>
            <a:r>
              <a:rPr lang="en-US" altLang="ko-KR" dirty="0" smtClean="0"/>
              <a:t>II. </a:t>
            </a:r>
            <a:r>
              <a:rPr lang="ko-KR" altLang="en-US" dirty="0" err="1" smtClean="0"/>
              <a:t>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웨어러블</a:t>
            </a:r>
            <a:r>
              <a:rPr lang="ko-KR" altLang="en-US" dirty="0" smtClean="0"/>
              <a:t> 휴먼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</a:t>
            </a:r>
            <a:r>
              <a:rPr lang="en-US" altLang="ko-KR" dirty="0" smtClean="0"/>
              <a:t>+</a:t>
            </a:r>
            <a:r>
              <a:rPr lang="ko-KR" altLang="en-US" dirty="0" smtClean="0"/>
              <a:t>인간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아이언맨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27" y="166724"/>
            <a:ext cx="4499536" cy="2219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31406" y="240009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BMW </a:t>
            </a:r>
            <a:r>
              <a:rPr lang="ko-KR" altLang="en-US" dirty="0" err="1" smtClean="0"/>
              <a:t>윙수트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944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가상인간</a:t>
            </a:r>
            <a:r>
              <a:rPr lang="en-US" altLang="ko-KR" dirty="0" smtClean="0"/>
              <a:t>(Virtual human), </a:t>
            </a:r>
            <a:r>
              <a:rPr lang="ko-KR" altLang="en-US" dirty="0" err="1" smtClean="0"/>
              <a:t>인공인간</a:t>
            </a:r>
            <a:r>
              <a:rPr lang="en-US" altLang="ko-KR" dirty="0" smtClean="0"/>
              <a:t>(artificial human)</a:t>
            </a:r>
            <a:r>
              <a:rPr lang="ko-KR" altLang="en-US" dirty="0" smtClean="0"/>
              <a:t>의 시대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01027"/>
            <a:ext cx="6481016" cy="4351338"/>
          </a:xfrm>
        </p:spPr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가 만든 </a:t>
            </a:r>
            <a:r>
              <a:rPr lang="en-US" altLang="ko-KR" dirty="0" smtClean="0"/>
              <a:t>SW</a:t>
            </a:r>
            <a:r>
              <a:rPr lang="ko-KR" altLang="en-US" dirty="0" smtClean="0"/>
              <a:t>인간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그래픽 </a:t>
            </a:r>
            <a:r>
              <a:rPr lang="ko-KR" altLang="en-US" dirty="0" err="1" smtClean="0"/>
              <a:t>휴머노이드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현재 아나운서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유튜버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모델로 활동 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LG </a:t>
            </a:r>
            <a:r>
              <a:rPr lang="ko-KR" altLang="en-US" dirty="0" err="1" smtClean="0"/>
              <a:t>김래아</a:t>
            </a:r>
            <a:r>
              <a:rPr lang="en-US" altLang="ko-KR" dirty="0" smtClean="0"/>
              <a:t>(23), </a:t>
            </a:r>
            <a:r>
              <a:rPr lang="ko-KR" altLang="en-US" dirty="0" err="1" smtClean="0"/>
              <a:t>신한라이프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영국 </a:t>
            </a:r>
            <a:r>
              <a:rPr lang="ko-KR" altLang="en-US" dirty="0" err="1" smtClean="0"/>
              <a:t>슈두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Shudu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일본 이마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imma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가격이 저렴해지는 추세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누구나 자신의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</a:t>
            </a:r>
            <a:r>
              <a:rPr lang="ko-KR" altLang="en-US" dirty="0" smtClean="0"/>
              <a:t>캐릭터로 활용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유튜버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아바타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익명</a:t>
            </a:r>
            <a:r>
              <a:rPr lang="en-US" altLang="ko-KR" dirty="0" smtClean="0"/>
              <a:t>‘, ‘</a:t>
            </a:r>
            <a:r>
              <a:rPr lang="ko-KR" altLang="en-US" dirty="0" smtClean="0"/>
              <a:t>필명</a:t>
            </a:r>
            <a:r>
              <a:rPr lang="en-US" altLang="ko-KR" dirty="0" smtClean="0"/>
              <a:t>’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실제 영상과 음성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664" y="2062976"/>
            <a:ext cx="2094722" cy="25221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672" y="42290"/>
            <a:ext cx="2309714" cy="2020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08" y="1052633"/>
            <a:ext cx="2290464" cy="2769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208" y="3821792"/>
            <a:ext cx="2457054" cy="21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7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마인즈랩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57" y="1438507"/>
            <a:ext cx="10995415" cy="503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인간의 가격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57905"/>
            <a:ext cx="6711176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마인즈랩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3,000</a:t>
            </a:r>
            <a:r>
              <a:rPr lang="ko-KR" altLang="en-US" dirty="0" smtClean="0"/>
              <a:t>자</a:t>
            </a:r>
            <a:r>
              <a:rPr lang="en-US" altLang="ko-KR" dirty="0" smtClean="0"/>
              <a:t>, 10</a:t>
            </a:r>
            <a:r>
              <a:rPr lang="ko-KR" altLang="en-US" dirty="0" smtClean="0"/>
              <a:t>분 분량 기준 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박철민 </a:t>
            </a:r>
            <a:r>
              <a:rPr lang="en-US" altLang="ko-KR" dirty="0" smtClean="0">
                <a:sym typeface="Wingdings" panose="05000000000000000000" pitchFamily="2" charset="2"/>
              </a:rPr>
              <a:t>135,000</a:t>
            </a:r>
            <a:r>
              <a:rPr lang="ko-KR" altLang="en-US" dirty="0" smtClean="0">
                <a:sym typeface="Wingdings" panose="05000000000000000000" pitchFamily="2" charset="2"/>
              </a:rPr>
              <a:t>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정소라 </a:t>
            </a:r>
            <a:r>
              <a:rPr lang="en-US" altLang="ko-KR" dirty="0" smtClean="0">
                <a:sym typeface="Wingdings" panose="05000000000000000000" pitchFamily="2" charset="2"/>
              </a:rPr>
              <a:t>90,000</a:t>
            </a:r>
            <a:r>
              <a:rPr lang="ko-KR" altLang="en-US" dirty="0" smtClean="0">
                <a:sym typeface="Wingdings" panose="05000000000000000000" pitchFamily="2" charset="2"/>
              </a:rPr>
              <a:t>원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차이가 왜 나는지는 미지수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제작 원가</a:t>
            </a:r>
            <a:r>
              <a:rPr lang="en-US" altLang="ko-KR" dirty="0" smtClean="0">
                <a:sym typeface="Wingdings" panose="05000000000000000000" pitchFamily="2" charset="2"/>
              </a:rPr>
              <a:t>?)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실제 연예인보다 저렴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딥브레인</a:t>
            </a:r>
            <a:r>
              <a:rPr lang="en-US" altLang="ko-KR" dirty="0" smtClean="0">
                <a:sym typeface="Wingdings" panose="05000000000000000000" pitchFamily="2" charset="2"/>
              </a:rPr>
              <a:t>AI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AI</a:t>
            </a:r>
            <a:r>
              <a:rPr lang="ko-KR" altLang="en-US" dirty="0" err="1" smtClean="0">
                <a:sym typeface="Wingdings" panose="05000000000000000000" pitchFamily="2" charset="2"/>
              </a:rPr>
              <a:t>윤석열</a:t>
            </a:r>
            <a:r>
              <a:rPr lang="ko-KR" altLang="en-US" dirty="0" smtClean="0">
                <a:sym typeface="Wingdings" panose="05000000000000000000" pitchFamily="2" charset="2"/>
              </a:rPr>
              <a:t> 제작사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월</a:t>
            </a:r>
            <a:r>
              <a:rPr lang="en-US" altLang="ko-KR" dirty="0" smtClean="0">
                <a:sym typeface="Wingdings" panose="05000000000000000000" pitchFamily="2" charset="2"/>
              </a:rPr>
              <a:t> 200</a:t>
            </a:r>
            <a:r>
              <a:rPr lang="ko-KR" altLang="en-US" dirty="0" smtClean="0">
                <a:sym typeface="Wingdings" panose="05000000000000000000" pitchFamily="2" charset="2"/>
              </a:rPr>
              <a:t>만원에 무제한 사용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err="1" smtClean="0">
                <a:sym typeface="Wingdings" panose="05000000000000000000" pitchFamily="2" charset="2"/>
              </a:rPr>
              <a:t>최저인건비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국민은행</a:t>
            </a:r>
            <a:r>
              <a:rPr lang="en-US" altLang="ko-KR" dirty="0" smtClean="0">
                <a:sym typeface="Wingdings" panose="05000000000000000000" pitchFamily="2" charset="2"/>
              </a:rPr>
              <a:t> AI </a:t>
            </a:r>
            <a:r>
              <a:rPr lang="ko-KR" altLang="en-US" dirty="0" err="1" smtClean="0">
                <a:sym typeface="Wingdings" panose="05000000000000000000" pitchFamily="2" charset="2"/>
              </a:rPr>
              <a:t>키오스크</a:t>
            </a:r>
            <a:r>
              <a:rPr lang="ko-KR" altLang="en-US" dirty="0" smtClean="0">
                <a:sym typeface="Wingdings" panose="05000000000000000000" pitchFamily="2" charset="2"/>
              </a:rPr>
              <a:t> 상담원 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가상인간에</a:t>
            </a:r>
            <a:r>
              <a:rPr lang="ko-KR" altLang="en-US" dirty="0" smtClean="0">
                <a:sym typeface="Wingdings" panose="05000000000000000000" pitchFamily="2" charset="2"/>
              </a:rPr>
              <a:t> 대한 반응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거부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불매운동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Aging </a:t>
            </a:r>
            <a:r>
              <a:rPr lang="ko-KR" altLang="en-US" dirty="0" smtClean="0">
                <a:sym typeface="Wingdings" panose="05000000000000000000" pitchFamily="2" charset="2"/>
              </a:rPr>
              <a:t>기술의 적용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인간과 닮으려면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35" y="-1"/>
            <a:ext cx="4893266" cy="32383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735" y="3238307"/>
            <a:ext cx="3372015" cy="33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2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36688" cy="1325563"/>
          </a:xfrm>
        </p:spPr>
        <p:txBody>
          <a:bodyPr/>
          <a:lstStyle/>
          <a:p>
            <a:r>
              <a:rPr lang="ko-KR" altLang="en-US" dirty="0" smtClean="0"/>
              <a:t>만화 캐릭터에서 연예인으로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사이버가수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아담</a:t>
            </a:r>
            <a:r>
              <a:rPr lang="en-US" altLang="ko-KR" dirty="0" smtClean="0"/>
              <a:t>‘(1998)</a:t>
            </a:r>
          </a:p>
          <a:p>
            <a:r>
              <a:rPr lang="ko-KR" altLang="en-US" dirty="0" smtClean="0"/>
              <a:t>가수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루이</a:t>
            </a:r>
            <a:r>
              <a:rPr lang="en-US" altLang="ko-KR" dirty="0" smtClean="0"/>
              <a:t>’, </a:t>
            </a:r>
            <a:r>
              <a:rPr lang="ko-KR" altLang="en-US" dirty="0" err="1" smtClean="0"/>
              <a:t>한유아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나랑</a:t>
            </a:r>
            <a:endParaRPr lang="en-US" altLang="ko-KR" dirty="0" smtClean="0"/>
          </a:p>
          <a:p>
            <a:r>
              <a:rPr lang="en-US" altLang="ko-KR" dirty="0" smtClean="0"/>
              <a:t>AI </a:t>
            </a:r>
            <a:r>
              <a:rPr lang="ko-KR" altLang="en-US" dirty="0" smtClean="0"/>
              <a:t>연예인의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사생활 문제가 없다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영구적으로 활용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은퇴 </a:t>
            </a:r>
            <a:r>
              <a:rPr lang="en-US" altLang="ko-KR" dirty="0" smtClean="0"/>
              <a:t>X</a:t>
            </a:r>
          </a:p>
          <a:p>
            <a:pPr lvl="1"/>
            <a:r>
              <a:rPr lang="ko-KR" altLang="en-US" dirty="0" smtClean="0"/>
              <a:t>기획사들 적극 도입 중 </a:t>
            </a:r>
            <a:endParaRPr lang="en-US" altLang="ko-KR" dirty="0" smtClean="0"/>
          </a:p>
          <a:p>
            <a:r>
              <a:rPr lang="ko-KR" altLang="en-US" dirty="0" smtClean="0"/>
              <a:t>고인이 된 연예인의 부활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가수 </a:t>
            </a:r>
            <a:r>
              <a:rPr lang="ko-KR" altLang="en-US" dirty="0" err="1" smtClean="0"/>
              <a:t>터틀맨</a:t>
            </a:r>
            <a:r>
              <a:rPr lang="en-US" altLang="ko-KR" dirty="0" smtClean="0"/>
              <a:t>, </a:t>
            </a:r>
          </a:p>
          <a:p>
            <a:pPr lvl="1"/>
            <a:r>
              <a:rPr lang="ko-KR" altLang="en-US" dirty="0" smtClean="0"/>
              <a:t>가수 김현식 노래 재현 성공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96" y="2301938"/>
            <a:ext cx="2404249" cy="2865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245" y="2525241"/>
            <a:ext cx="2391708" cy="2418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420" y="3133"/>
            <a:ext cx="2933752" cy="24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6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가상인간의</a:t>
            </a:r>
            <a:r>
              <a:rPr lang="ko-KR" altLang="en-US" dirty="0" smtClean="0"/>
              <a:t>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딥브레인</a:t>
            </a:r>
            <a:r>
              <a:rPr lang="en-US" altLang="ko-KR" dirty="0" smtClean="0"/>
              <a:t>AI</a:t>
            </a:r>
          </a:p>
          <a:p>
            <a:pPr lvl="1"/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수백시간</a:t>
            </a:r>
            <a:r>
              <a:rPr lang="en-US" altLang="ko-KR" dirty="0" smtClean="0"/>
              <a:t>, 1</a:t>
            </a:r>
            <a:r>
              <a:rPr lang="ko-KR" altLang="en-US" dirty="0" smtClean="0"/>
              <a:t>만개의 </a:t>
            </a:r>
            <a:r>
              <a:rPr lang="ko-KR" altLang="en-US" dirty="0" err="1" smtClean="0"/>
              <a:t>문장녹음</a:t>
            </a:r>
            <a:r>
              <a:rPr lang="ko-KR" altLang="en-US" dirty="0" smtClean="0"/>
              <a:t> 필요</a:t>
            </a:r>
          </a:p>
          <a:p>
            <a:pPr lvl="1"/>
            <a:r>
              <a:rPr lang="ko-KR" altLang="en-US" dirty="0" smtClean="0"/>
              <a:t>문장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개 말하는 영상 녹화 </a:t>
            </a:r>
            <a:r>
              <a:rPr lang="en-US" altLang="ko-KR" dirty="0" smtClean="0">
                <a:sym typeface="Wingdings" panose="05000000000000000000" pitchFamily="2" charset="2"/>
              </a:rPr>
              <a:t>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일주일후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가상인간</a:t>
            </a:r>
            <a:r>
              <a:rPr lang="ko-KR" altLang="en-US" dirty="0" smtClean="0"/>
              <a:t> 완성</a:t>
            </a:r>
            <a:endParaRPr lang="en-US" altLang="ko-KR" dirty="0" smtClean="0"/>
          </a:p>
          <a:p>
            <a:r>
              <a:rPr lang="ko-KR" altLang="en-US" dirty="0" err="1" smtClean="0"/>
              <a:t>클레온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klleon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사, </a:t>
            </a:r>
            <a:r>
              <a:rPr lang="en-US" altLang="ko-KR" dirty="0" smtClean="0"/>
              <a:t>https://klleon.io/</a:t>
            </a:r>
          </a:p>
          <a:p>
            <a:pPr lvl="1"/>
            <a:r>
              <a:rPr lang="ko-KR" altLang="en-US" dirty="0" smtClean="0"/>
              <a:t>사진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장</a:t>
            </a:r>
            <a:r>
              <a:rPr lang="en-US" altLang="ko-KR" dirty="0" smtClean="0"/>
              <a:t>, 30</a:t>
            </a:r>
            <a:r>
              <a:rPr lang="ko-KR" altLang="en-US" dirty="0" smtClean="0"/>
              <a:t>초 음성으로 제작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수십만원의</a:t>
            </a:r>
            <a:r>
              <a:rPr lang="ko-KR" altLang="en-US" dirty="0" smtClean="0"/>
              <a:t> 비용 </a:t>
            </a:r>
            <a:r>
              <a:rPr lang="en-US" altLang="ko-KR" dirty="0" smtClean="0"/>
              <a:t>vs 5000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가상인간</a:t>
            </a:r>
            <a:r>
              <a:rPr lang="ko-KR" altLang="en-US" dirty="0" smtClean="0"/>
              <a:t> 고등학생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은하</a:t>
            </a:r>
            <a:r>
              <a:rPr lang="en-US" altLang="ko-KR" dirty="0" smtClean="0"/>
              <a:t>‘ </a:t>
            </a:r>
            <a:endParaRPr lang="en-US" altLang="ko-KR" dirty="0" smtClean="0">
              <a:hlinkClick r:id="rId2"/>
            </a:endParaRPr>
          </a:p>
          <a:p>
            <a:pPr lvl="2"/>
            <a:r>
              <a:rPr lang="en-US" altLang="ko-KR" dirty="0" smtClean="0">
                <a:hlinkClick r:id="rId2"/>
              </a:rPr>
              <a:t>https://klleon.io/product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79678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포스트 휴먼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진화된 </a:t>
            </a:r>
            <a:r>
              <a:rPr lang="ko-KR" altLang="en-US" dirty="0" err="1" smtClean="0"/>
              <a:t>신인류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“</a:t>
            </a:r>
            <a:r>
              <a:rPr lang="ko-KR" altLang="en-US" dirty="0"/>
              <a:t>기본 능력이 현재 인간의 능력을 너무 근본적으로 능가하여 현재 기준으로는 더 이상 인간이 아닌 가상의 미래 </a:t>
            </a:r>
            <a:r>
              <a:rPr lang="ko-KR" altLang="en-US" dirty="0" smtClean="0"/>
              <a:t>존재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위키백과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진화된 새로운 인류의 모습</a:t>
            </a:r>
            <a:endParaRPr lang="en-US" altLang="ko-KR" dirty="0" smtClean="0"/>
          </a:p>
          <a:p>
            <a:r>
              <a:rPr lang="ko-KR" altLang="en-US" dirty="0" smtClean="0"/>
              <a:t>트랜스 휴먼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포스트 휴먼으로 가는 중간단계의 인간</a:t>
            </a:r>
            <a:endParaRPr lang="en-US" altLang="ko-KR" dirty="0" smtClean="0"/>
          </a:p>
          <a:p>
            <a:r>
              <a:rPr lang="ko-KR" altLang="en-US" dirty="0" smtClean="0"/>
              <a:t>사이보그</a:t>
            </a:r>
            <a:r>
              <a:rPr lang="en-US" altLang="ko-KR" dirty="0" smtClean="0"/>
              <a:t>(Cyborg):</a:t>
            </a:r>
            <a:r>
              <a:rPr lang="ko-KR" altLang="en-US" dirty="0" smtClean="0"/>
              <a:t>인간의 뇌와 로봇이 합쳐진 인간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로보캅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영화</a:t>
            </a:r>
            <a:r>
              <a:rPr lang="en-US" altLang="ko-KR" dirty="0" smtClean="0"/>
              <a:t>, 1987), </a:t>
            </a:r>
          </a:p>
          <a:p>
            <a:pPr lvl="1"/>
            <a:r>
              <a:rPr lang="ko-KR" altLang="en-US" dirty="0" err="1" smtClean="0"/>
              <a:t>베르베르</a:t>
            </a:r>
            <a:r>
              <a:rPr lang="ko-KR" altLang="en-US" dirty="0" smtClean="0"/>
              <a:t> 소설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뇌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의 주인공</a:t>
            </a:r>
            <a:r>
              <a:rPr lang="en-US" altLang="ko-KR" dirty="0" smtClean="0"/>
              <a:t>(2006)</a:t>
            </a:r>
          </a:p>
          <a:p>
            <a:r>
              <a:rPr lang="ko-KR" altLang="en-US" dirty="0" smtClean="0"/>
              <a:t>이화여대 대학원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포스트휴먼</a:t>
            </a:r>
            <a:r>
              <a:rPr lang="ko-KR" altLang="en-US" dirty="0" smtClean="0"/>
              <a:t> 협동과정</a:t>
            </a:r>
            <a:r>
              <a:rPr lang="en-US" altLang="ko-KR" dirty="0" smtClean="0"/>
              <a:t>‘  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648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디지털 영생의 시대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위대한 업적을 남긴 역사의 인물들이 아직 살아있다면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위대한 과학자들이 아직 살아있다면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에디슨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아인슈타인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뉴턴 등이 지금까지 살고 있다면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위대한 정복자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징기스칸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알렉산더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등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이 아직 살아있다면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/>
              <a:t>죽은 자와 경쟁하는 </a:t>
            </a:r>
            <a:r>
              <a:rPr lang="ko-KR" altLang="en-US" dirty="0" smtClean="0"/>
              <a:t>시대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죽은 제갈공명이 산 </a:t>
            </a:r>
            <a:r>
              <a:rPr lang="ko-KR" altLang="en-US" dirty="0" err="1"/>
              <a:t>사마의를</a:t>
            </a:r>
            <a:r>
              <a:rPr lang="ko-KR" altLang="en-US" dirty="0"/>
              <a:t> 이겼다</a:t>
            </a:r>
            <a:r>
              <a:rPr lang="en-US" altLang="ko-KR" dirty="0"/>
              <a:t>.” </a:t>
            </a:r>
            <a:r>
              <a:rPr lang="ko-KR" altLang="en-US" dirty="0" smtClean="0"/>
              <a:t>삼국지</a:t>
            </a:r>
            <a:endParaRPr lang="en-US" altLang="ko-KR" dirty="0" smtClean="0"/>
          </a:p>
          <a:p>
            <a:pPr lvl="1"/>
            <a:r>
              <a:rPr lang="ko-KR" altLang="en-US" dirty="0" err="1"/>
              <a:t>오드리</a:t>
            </a:r>
            <a:r>
              <a:rPr lang="ko-KR" altLang="en-US" dirty="0"/>
              <a:t> </a:t>
            </a:r>
            <a:r>
              <a:rPr lang="ko-KR" altLang="en-US" dirty="0" err="1"/>
              <a:t>헵번</a:t>
            </a:r>
            <a:r>
              <a:rPr lang="en-US" altLang="ko-KR" dirty="0"/>
              <a:t>, </a:t>
            </a:r>
            <a:r>
              <a:rPr lang="ko-KR" altLang="en-US" dirty="0"/>
              <a:t>엘비스 </a:t>
            </a:r>
            <a:r>
              <a:rPr lang="ko-KR" altLang="en-US" dirty="0" err="1"/>
              <a:t>프레슬리가</a:t>
            </a:r>
            <a:r>
              <a:rPr lang="ko-KR" altLang="en-US" dirty="0"/>
              <a:t> 다시 살아나거나 </a:t>
            </a:r>
            <a:r>
              <a:rPr lang="ko-KR" altLang="en-US" dirty="0" err="1"/>
              <a:t>젊어지면</a:t>
            </a:r>
            <a:r>
              <a:rPr lang="en-US" altLang="ko-KR" dirty="0"/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세대 교체가 주는 바람직한 일들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오래 사는 것이 결코 좋은 일은 아니다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정년 퇴직이 연장되는 것과 유사 일자리는 한정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후배들에게 양도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822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영생의 꿈과 디지털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누구나 죽는다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누구는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디지털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로 영생한다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디지털로 고인을 만나는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디지털 묘비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독일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묘비의 뚜껑을 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디스플레이가 고인의 영상을 플레이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미국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묘비의 </a:t>
            </a:r>
            <a:r>
              <a:rPr lang="en-US" altLang="ko-KR" dirty="0" smtClean="0">
                <a:sym typeface="Wingdings" panose="05000000000000000000" pitchFamily="2" charset="2"/>
              </a:rPr>
              <a:t>QR</a:t>
            </a:r>
            <a:r>
              <a:rPr lang="ko-KR" altLang="en-US" dirty="0" smtClean="0">
                <a:sym typeface="Wingdings" panose="05000000000000000000" pitchFamily="2" charset="2"/>
              </a:rPr>
              <a:t>코드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고인의 사이트로 연결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블로그</a:t>
            </a:r>
            <a:r>
              <a:rPr lang="en-US" altLang="ko-KR" dirty="0" smtClean="0">
                <a:sym typeface="Wingdings" panose="05000000000000000000" pitchFamily="2" charset="2"/>
              </a:rPr>
              <a:t>, SNS </a:t>
            </a:r>
            <a:r>
              <a:rPr lang="ko-KR" altLang="en-US" dirty="0" smtClean="0">
                <a:sym typeface="Wingdings" panose="05000000000000000000" pitchFamily="2" charset="2"/>
              </a:rPr>
              <a:t>등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수목장</a:t>
            </a:r>
            <a:r>
              <a:rPr lang="ko-KR" altLang="en-US" dirty="0" smtClean="0">
                <a:sym typeface="Wingdings" panose="05000000000000000000" pitchFamily="2" charset="2"/>
              </a:rPr>
              <a:t> 태그에 </a:t>
            </a:r>
            <a:r>
              <a:rPr lang="en-US" altLang="ko-KR" dirty="0" smtClean="0">
                <a:sym typeface="Wingdings" panose="05000000000000000000" pitchFamily="2" charset="2"/>
              </a:rPr>
              <a:t>QR</a:t>
            </a:r>
            <a:r>
              <a:rPr lang="ko-KR" altLang="en-US" dirty="0" smtClean="0">
                <a:sym typeface="Wingdings" panose="05000000000000000000" pitchFamily="2" charset="2"/>
              </a:rPr>
              <a:t>코드 추가</a:t>
            </a:r>
            <a:r>
              <a:rPr lang="en-US" altLang="ko-KR" dirty="0" smtClean="0">
                <a:sym typeface="Wingdings" panose="05000000000000000000" pitchFamily="2" charset="2"/>
              </a:rPr>
              <a:t>: QR</a:t>
            </a:r>
            <a:r>
              <a:rPr lang="ko-KR" altLang="en-US" dirty="0" smtClean="0">
                <a:sym typeface="Wingdings" panose="05000000000000000000" pitchFamily="2" charset="2"/>
              </a:rPr>
              <a:t>코드 묘비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고인의 모든 행동과 음성을 녹화해서 </a:t>
            </a:r>
            <a:r>
              <a:rPr lang="en-US" altLang="ko-KR" dirty="0" smtClean="0">
                <a:sym typeface="Wingdings" panose="05000000000000000000" pitchFamily="2" charset="2"/>
              </a:rPr>
              <a:t>AI</a:t>
            </a:r>
            <a:r>
              <a:rPr lang="ko-KR" altLang="en-US" dirty="0" smtClean="0">
                <a:sym typeface="Wingdings" panose="05000000000000000000" pitchFamily="2" charset="2"/>
              </a:rPr>
              <a:t>로 학습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디지털 분신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가상인간으로 고인의 특성을 유지한 채 대화 가능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81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스마트 휴먼</a:t>
            </a:r>
            <a:r>
              <a:rPr lang="en-US" altLang="ko-KR" dirty="0" smtClean="0"/>
              <a:t>(smart human)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스마트폰으로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무장인 인류</a:t>
            </a:r>
            <a:endParaRPr lang="en-US" altLang="ko-KR" dirty="0" smtClean="0"/>
          </a:p>
          <a:p>
            <a:pPr lvl="1"/>
            <a:r>
              <a:rPr lang="en-US" altLang="ko-KR" i="1" dirty="0" smtClean="0"/>
              <a:t>“</a:t>
            </a:r>
            <a:r>
              <a:rPr lang="ko-KR" altLang="en-US" i="1" dirty="0" smtClean="0"/>
              <a:t>인류의 </a:t>
            </a:r>
            <a:r>
              <a:rPr lang="ko-KR" altLang="en-US" i="1" dirty="0"/>
              <a:t>발명품중에서 최고를 꼽으라면 </a:t>
            </a:r>
            <a:r>
              <a:rPr lang="ko-KR" altLang="en-US" i="1" dirty="0" err="1"/>
              <a:t>폴더블폰을</a:t>
            </a:r>
            <a:r>
              <a:rPr lang="ko-KR" altLang="en-US" i="1" dirty="0"/>
              <a:t> 들 것이다</a:t>
            </a:r>
            <a:r>
              <a:rPr lang="en-US" altLang="ko-KR" i="1" dirty="0"/>
              <a:t>.” </a:t>
            </a:r>
            <a:r>
              <a:rPr lang="ko-KR" altLang="en-US" i="1" dirty="0"/>
              <a:t>백산</a:t>
            </a:r>
            <a:endParaRPr lang="ko-KR" altLang="en-US" dirty="0"/>
          </a:p>
          <a:p>
            <a:r>
              <a:rPr lang="en-US" altLang="ko-KR" dirty="0" smtClean="0"/>
              <a:t>MZ</a:t>
            </a:r>
            <a:r>
              <a:rPr lang="ko-KR" altLang="en-US" dirty="0" smtClean="0"/>
              <a:t>세대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1980</a:t>
            </a:r>
            <a:r>
              <a:rPr lang="ko-KR" altLang="en-US" dirty="0" smtClean="0"/>
              <a:t>년</a:t>
            </a:r>
            <a:r>
              <a:rPr lang="en-US" altLang="ko-KR" dirty="0" smtClean="0"/>
              <a:t>~2000</a:t>
            </a:r>
            <a:r>
              <a:rPr lang="ko-KR" altLang="en-US" dirty="0" smtClean="0"/>
              <a:t>년의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밀레니얼</a:t>
            </a:r>
            <a:r>
              <a:rPr lang="ko-KR" altLang="en-US" dirty="0" smtClean="0"/>
              <a:t> 세대</a:t>
            </a:r>
            <a:r>
              <a:rPr lang="en-US" altLang="ko-KR" dirty="0" smtClean="0"/>
              <a:t>‘</a:t>
            </a:r>
          </a:p>
          <a:p>
            <a:pPr lvl="1"/>
            <a:r>
              <a:rPr lang="en-US" altLang="ko-KR" dirty="0" smtClean="0"/>
              <a:t>1995~2005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Z</a:t>
            </a:r>
            <a:r>
              <a:rPr lang="ko-KR" altLang="en-US" dirty="0" smtClean="0"/>
              <a:t>세대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2021</a:t>
            </a:r>
            <a:r>
              <a:rPr lang="ko-KR" altLang="en-US" dirty="0" smtClean="0"/>
              <a:t>년 현재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 후반</a:t>
            </a:r>
            <a:r>
              <a:rPr lang="en-US" altLang="ko-KR" dirty="0" smtClean="0"/>
              <a:t>, 30</a:t>
            </a:r>
            <a:r>
              <a:rPr lang="ko-KR" altLang="en-US" dirty="0" smtClean="0"/>
              <a:t>대의 청년층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변화에 유연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새롭고 이색적인 것 추구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자신의 기호에 돈이나 시간을 아끼지 않고 투자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재미와 간편함 추구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</a:t>
            </a:r>
            <a:r>
              <a:rPr lang="en-US" altLang="ko-KR" dirty="0" smtClean="0"/>
              <a:t>+</a:t>
            </a:r>
            <a:r>
              <a:rPr lang="ko-KR" altLang="en-US" dirty="0" smtClean="0"/>
              <a:t>디지털 원주민</a:t>
            </a:r>
            <a:r>
              <a:rPr lang="en-US" altLang="ko-KR" dirty="0" smtClean="0"/>
              <a:t>(digital native)+</a:t>
            </a:r>
            <a:r>
              <a:rPr lang="ko-KR" altLang="en-US" dirty="0" smtClean="0"/>
              <a:t>모바일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구독경제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유튜브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네플릭스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온라인쇼핑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배송</a:t>
            </a:r>
            <a:r>
              <a:rPr lang="en-US" altLang="ko-KR" dirty="0" smtClean="0"/>
              <a:t>, SNS, </a:t>
            </a:r>
            <a:r>
              <a:rPr lang="ko-KR" altLang="en-US" dirty="0" err="1" smtClean="0"/>
              <a:t>플렉스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과시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중고거래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영끌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암호화폐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워라밸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스포츠케이션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액티비티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스쿠버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웨이크보드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수상스키</a:t>
            </a:r>
            <a:r>
              <a:rPr lang="en-US" altLang="ko-KR" dirty="0" smtClean="0"/>
              <a:t>), MBTI</a:t>
            </a:r>
          </a:p>
          <a:p>
            <a:pPr lvl="2"/>
            <a:r>
              <a:rPr lang="en-US" altLang="ko-KR" dirty="0" smtClean="0"/>
              <a:t>N</a:t>
            </a:r>
            <a:r>
              <a:rPr lang="ko-KR" altLang="en-US" dirty="0" smtClean="0"/>
              <a:t>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경력 등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104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45" y="718352"/>
            <a:ext cx="9698182" cy="554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4855" y="348663"/>
            <a:ext cx="4324927" cy="1325563"/>
          </a:xfrm>
        </p:spPr>
        <p:txBody>
          <a:bodyPr/>
          <a:lstStyle/>
          <a:p>
            <a:r>
              <a:rPr lang="ko-KR" altLang="en-US" dirty="0" err="1" smtClean="0"/>
              <a:t>와해성</a:t>
            </a:r>
            <a:r>
              <a:rPr lang="ko-KR" altLang="en-US" dirty="0" smtClean="0"/>
              <a:t> 기술의 정점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3473" y="1816389"/>
            <a:ext cx="440805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Disruptive Technology</a:t>
            </a:r>
          </a:p>
          <a:p>
            <a:pPr lvl="1"/>
            <a:r>
              <a:rPr lang="ko-KR" altLang="en-US" dirty="0" smtClean="0"/>
              <a:t>기존의 제품을 대체하는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내연기관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전기자동차</a:t>
            </a:r>
            <a:endParaRPr lang="en-US" altLang="ko-KR" dirty="0" smtClean="0"/>
          </a:p>
          <a:p>
            <a:r>
              <a:rPr lang="ko-KR" altLang="en-US" dirty="0" smtClean="0"/>
              <a:t>과거 대학입학하면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영어사전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대학생용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전자계산기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이공계 필수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교재 구입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학기별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여행갈때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현지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여행가이드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카메라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비디오 카메라</a:t>
            </a:r>
            <a:endParaRPr lang="en-US" altLang="ko-KR" dirty="0" smtClean="0"/>
          </a:p>
          <a:p>
            <a:r>
              <a:rPr lang="ko-KR" altLang="en-US" dirty="0" smtClean="0"/>
              <a:t>오늘날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스마트폰 로밍 끝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14255" y="-1"/>
            <a:ext cx="17925090" cy="61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19398376" descr="EMB000065bcbf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73" y="457200"/>
            <a:ext cx="7046335" cy="635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6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스마트폰의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fontAlgn="base"/>
            <a:r>
              <a:rPr lang="ko-KR" altLang="en-US" dirty="0"/>
              <a:t>일정관리</a:t>
            </a:r>
            <a:r>
              <a:rPr lang="en-US" altLang="ko-KR" dirty="0"/>
              <a:t>: </a:t>
            </a:r>
            <a:r>
              <a:rPr lang="ko-KR" altLang="en-US" dirty="0" smtClean="0"/>
              <a:t>주요 행사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스포츠 중계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중요한 일정 등</a:t>
            </a:r>
            <a:endParaRPr lang="en-US" altLang="ko-KR" dirty="0" smtClean="0"/>
          </a:p>
          <a:p>
            <a:pPr lvl="0" fontAlgn="base"/>
            <a:r>
              <a:rPr lang="ko-KR" altLang="en-US" dirty="0" smtClean="0"/>
              <a:t>메모장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다이어리 </a:t>
            </a:r>
            <a:r>
              <a:rPr lang="en-US" altLang="ko-KR" dirty="0" smtClean="0"/>
              <a:t>X</a:t>
            </a:r>
          </a:p>
          <a:p>
            <a:pPr lvl="0" fontAlgn="base"/>
            <a:r>
              <a:rPr lang="ko-KR" altLang="en-US" dirty="0" smtClean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동영상 </a:t>
            </a:r>
            <a:r>
              <a:rPr lang="ko-KR" altLang="en-US" dirty="0" smtClean="0"/>
              <a:t>촬영하기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토성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목성 촬영도 가능 </a:t>
            </a:r>
            <a:endParaRPr lang="ko-KR" altLang="en-US" dirty="0"/>
          </a:p>
          <a:p>
            <a:pPr lvl="0" fontAlgn="base"/>
            <a:r>
              <a:rPr lang="ko-KR" altLang="en-US" dirty="0"/>
              <a:t>지도와 </a:t>
            </a:r>
            <a:r>
              <a:rPr lang="ko-KR" altLang="en-US" dirty="0" err="1"/>
              <a:t>길찾기</a:t>
            </a:r>
            <a:r>
              <a:rPr lang="ko-KR" altLang="en-US" dirty="0"/>
              <a:t> 및 대중교통 시간 파악 및 예약하기</a:t>
            </a:r>
            <a:r>
              <a:rPr lang="en-US" altLang="ko-KR" dirty="0"/>
              <a:t>(</a:t>
            </a:r>
            <a:r>
              <a:rPr lang="ko-KR" altLang="en-US" dirty="0"/>
              <a:t>기차</a:t>
            </a:r>
            <a:r>
              <a:rPr lang="en-US" altLang="ko-KR" dirty="0"/>
              <a:t>, </a:t>
            </a:r>
            <a:r>
              <a:rPr lang="ko-KR" altLang="en-US" dirty="0"/>
              <a:t>고속</a:t>
            </a:r>
            <a:r>
              <a:rPr lang="en-US" altLang="ko-KR" dirty="0"/>
              <a:t>, </a:t>
            </a:r>
            <a:r>
              <a:rPr lang="ko-KR" altLang="en-US" dirty="0"/>
              <a:t>시외</a:t>
            </a:r>
            <a:r>
              <a:rPr lang="en-US" altLang="ko-KR" dirty="0"/>
              <a:t>, </a:t>
            </a:r>
            <a:r>
              <a:rPr lang="ko-KR" altLang="en-US" dirty="0"/>
              <a:t>선박 예약이 모두 가능하다</a:t>
            </a:r>
            <a:r>
              <a:rPr lang="en-US" altLang="ko-KR" dirty="0"/>
              <a:t>.)</a:t>
            </a:r>
            <a:endParaRPr lang="ko-KR" altLang="en-US" dirty="0"/>
          </a:p>
          <a:p>
            <a:pPr lvl="0" fontAlgn="base"/>
            <a:r>
              <a:rPr lang="ko-KR" altLang="en-US" dirty="0"/>
              <a:t>방문할 곳의 정보검색과 예약하기 </a:t>
            </a:r>
            <a:r>
              <a:rPr lang="en-US" altLang="ko-KR" dirty="0"/>
              <a:t>(</a:t>
            </a:r>
            <a:r>
              <a:rPr lang="ko-KR" altLang="en-US" dirty="0"/>
              <a:t>맛집 정보 검색과 예약 및 </a:t>
            </a:r>
            <a:r>
              <a:rPr lang="ko-KR" altLang="en-US" b="1" dirty="0"/>
              <a:t>원격 줄서기</a:t>
            </a:r>
            <a:r>
              <a:rPr lang="ko-KR" altLang="en-US" dirty="0"/>
              <a:t>도 가능하다</a:t>
            </a:r>
            <a:r>
              <a:rPr lang="en-US" altLang="ko-KR" dirty="0"/>
              <a:t>.)</a:t>
            </a:r>
            <a:endParaRPr lang="ko-KR" altLang="en-US" dirty="0"/>
          </a:p>
          <a:p>
            <a:pPr lvl="0" fontAlgn="base"/>
            <a:r>
              <a:rPr lang="ko-KR" altLang="en-US" dirty="0" err="1"/>
              <a:t>티켓팅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공연</a:t>
            </a:r>
            <a:r>
              <a:rPr lang="en-US" altLang="ko-KR" dirty="0"/>
              <a:t>, </a:t>
            </a:r>
            <a:r>
              <a:rPr lang="ko-KR" altLang="en-US" dirty="0"/>
              <a:t>영화관</a:t>
            </a:r>
            <a:r>
              <a:rPr lang="en-US" altLang="ko-KR" dirty="0"/>
              <a:t>, </a:t>
            </a:r>
            <a:r>
              <a:rPr lang="ko-KR" altLang="en-US" dirty="0"/>
              <a:t>공원</a:t>
            </a:r>
            <a:r>
              <a:rPr lang="en-US" altLang="ko-KR" dirty="0"/>
              <a:t>, </a:t>
            </a:r>
            <a:r>
              <a:rPr lang="ko-KR" altLang="en-US" dirty="0"/>
              <a:t>국립공원 대피소 등 예약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ko-KR" altLang="en-US" dirty="0"/>
              <a:t>온라인 쇼핑</a:t>
            </a:r>
            <a:r>
              <a:rPr lang="en-US" altLang="ko-KR" dirty="0"/>
              <a:t>:</a:t>
            </a:r>
            <a:r>
              <a:rPr lang="ko-KR" altLang="en-US" dirty="0"/>
              <a:t>전세계 해외의 모든 제품을 </a:t>
            </a:r>
            <a:r>
              <a:rPr lang="ko-KR" altLang="en-US" dirty="0" err="1"/>
              <a:t>직접구입</a:t>
            </a:r>
            <a:r>
              <a:rPr lang="en-US" altLang="ko-KR" dirty="0"/>
              <a:t>(</a:t>
            </a:r>
            <a:r>
              <a:rPr lang="ko-KR" altLang="en-US" dirty="0"/>
              <a:t>직구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학습과 </a:t>
            </a:r>
            <a:r>
              <a:rPr lang="ko-KR" altLang="en-US" dirty="0"/>
              <a:t>엔터테인먼트</a:t>
            </a:r>
          </a:p>
          <a:p>
            <a:pPr lvl="0" fontAlgn="base"/>
            <a:r>
              <a:rPr lang="ko-KR" altLang="en-US" dirty="0"/>
              <a:t>소통과 영상통화</a:t>
            </a:r>
            <a:r>
              <a:rPr lang="en-US" altLang="ko-KR" dirty="0"/>
              <a:t>, </a:t>
            </a:r>
            <a:r>
              <a:rPr lang="en-US" altLang="ko-KR" dirty="0" smtClean="0"/>
              <a:t>SNS</a:t>
            </a:r>
          </a:p>
          <a:p>
            <a:pPr fontAlgn="base"/>
            <a:r>
              <a:rPr lang="ko-KR" altLang="en-US" dirty="0"/>
              <a:t>모든 음성을 문자로 기록한다</a:t>
            </a:r>
            <a:r>
              <a:rPr lang="en-US" altLang="ko-KR" dirty="0"/>
              <a:t>. </a:t>
            </a:r>
            <a:r>
              <a:rPr lang="ko-KR" altLang="en-US" dirty="0" err="1"/>
              <a:t>네이버노트</a:t>
            </a:r>
            <a:endParaRPr lang="ko-KR" altLang="en-US" dirty="0"/>
          </a:p>
          <a:p>
            <a:pPr lvl="0" fontAlgn="base"/>
            <a:r>
              <a:rPr lang="ko-KR" altLang="en-US" dirty="0" err="1" smtClean="0"/>
              <a:t>스캐너앱</a:t>
            </a:r>
            <a:r>
              <a:rPr lang="en-US" altLang="ko-KR" dirty="0"/>
              <a:t>(</a:t>
            </a:r>
            <a:r>
              <a:rPr lang="en-US" altLang="ko-KR" dirty="0" err="1"/>
              <a:t>vflat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으로 모든 책들을 스캔해서 문자로 변환 저장한다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 err="1"/>
              <a:t>구글렌즈와</a:t>
            </a:r>
            <a:r>
              <a:rPr lang="ko-KR" altLang="en-US" dirty="0"/>
              <a:t> 같은 앱으로 모든 사물을 인식한다</a:t>
            </a:r>
            <a:r>
              <a:rPr lang="en-US" altLang="ko-KR" dirty="0"/>
              <a:t>. </a:t>
            </a:r>
            <a:r>
              <a:rPr lang="ko-KR" altLang="en-US" dirty="0"/>
              <a:t>꽃</a:t>
            </a:r>
            <a:r>
              <a:rPr lang="en-US" altLang="ko-KR" dirty="0"/>
              <a:t>, </a:t>
            </a:r>
            <a:r>
              <a:rPr lang="ko-KR" altLang="en-US" dirty="0"/>
              <a:t>자동차 모델 등 </a:t>
            </a:r>
          </a:p>
          <a:p>
            <a:pPr lvl="0" fontAlgn="base"/>
            <a:r>
              <a:rPr lang="ko-KR" altLang="en-US" dirty="0"/>
              <a:t>촬영한 사진은 도구</a:t>
            </a:r>
            <a:r>
              <a:rPr lang="en-US" altLang="ko-KR" dirty="0"/>
              <a:t>(</a:t>
            </a:r>
            <a:r>
              <a:rPr lang="en-US" altLang="ko-KR" dirty="0" err="1"/>
              <a:t>snapseed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이용해서 보정한다</a:t>
            </a:r>
            <a:r>
              <a:rPr lang="en-US" altLang="ko-KR" dirty="0"/>
              <a:t>. (</a:t>
            </a:r>
            <a:r>
              <a:rPr lang="ko-KR" altLang="en-US" dirty="0"/>
              <a:t>어두운 </a:t>
            </a:r>
            <a:r>
              <a:rPr lang="ko-KR" altLang="en-US" dirty="0" err="1"/>
              <a:t>촬영결과를</a:t>
            </a:r>
            <a:r>
              <a:rPr lang="ko-KR" altLang="en-US" dirty="0"/>
              <a:t> 보기 좋게 변환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를 통일한다</a:t>
            </a:r>
            <a:r>
              <a:rPr lang="en-US" altLang="ko-KR" dirty="0"/>
              <a:t>. ID</a:t>
            </a:r>
            <a:r>
              <a:rPr lang="ko-KR" altLang="en-US" dirty="0"/>
              <a:t>는 글로벌 </a:t>
            </a:r>
            <a:r>
              <a:rPr lang="ko-KR" altLang="en-US" dirty="0" smtClean="0"/>
              <a:t>유일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94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스마트폰 중독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호모 </a:t>
            </a:r>
            <a:r>
              <a:rPr lang="ko-KR" altLang="en-US" dirty="0" err="1" smtClean="0"/>
              <a:t>모빌리스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fontAlgn="base"/>
            <a:r>
              <a:rPr lang="ko-KR" altLang="en-US" dirty="0"/>
              <a:t>스마트폰이 없으면 손이 떨리거나 불안하다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스마트폰을 잃어버리면 친구를 잃은 느낌이다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하루에 스마트폰을 </a:t>
            </a:r>
            <a:r>
              <a:rPr lang="en-US" altLang="ko-KR" dirty="0"/>
              <a:t>2</a:t>
            </a:r>
            <a:r>
              <a:rPr lang="ko-KR" altLang="en-US" dirty="0"/>
              <a:t>시간 이상 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스마트폰에 설치한 앱이 </a:t>
            </a:r>
            <a:r>
              <a:rPr lang="en-US" altLang="ko-KR" dirty="0"/>
              <a:t>30</a:t>
            </a:r>
            <a:r>
              <a:rPr lang="ko-KR" altLang="en-US" dirty="0"/>
              <a:t>개 이상이고 대부분 사용한다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화장실에 스마트폰을 가지고 간다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스마트폰 </a:t>
            </a:r>
            <a:r>
              <a:rPr lang="ko-KR" altLang="en-US" dirty="0" err="1"/>
              <a:t>키패드가</a:t>
            </a:r>
            <a:r>
              <a:rPr lang="ko-KR" altLang="en-US" dirty="0"/>
              <a:t> </a:t>
            </a:r>
            <a:r>
              <a:rPr lang="ko-KR" altLang="en-US" dirty="0" err="1"/>
              <a:t>쿼티</a:t>
            </a:r>
            <a:r>
              <a:rPr lang="ko-KR" altLang="en-US" dirty="0"/>
              <a:t> </a:t>
            </a:r>
            <a:r>
              <a:rPr lang="ko-KR" altLang="en-US" dirty="0" err="1"/>
              <a:t>키패드다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스마트폰 글자 쓰는 속도가 남들보다 빠르다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밥을 먹다가 스마트폰 소리가 들리면 즉시 달려간다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스마트폰을 보물 </a:t>
            </a:r>
            <a:r>
              <a:rPr lang="en-US" altLang="ko-KR" dirty="0"/>
              <a:t>1</a:t>
            </a:r>
            <a:r>
              <a:rPr lang="ko-KR" altLang="en-US" dirty="0"/>
              <a:t>호라고 생각한다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스마트폰으로 쇼핑한 적이 </a:t>
            </a:r>
            <a:r>
              <a:rPr lang="en-US" altLang="ko-KR" dirty="0"/>
              <a:t>2</a:t>
            </a:r>
            <a:r>
              <a:rPr lang="ko-KR" altLang="en-US" dirty="0"/>
              <a:t>회 이상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429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스마트폰 중독</a:t>
            </a:r>
            <a:r>
              <a:rPr lang="en-US" altLang="ko-KR" dirty="0" smtClean="0"/>
              <a:t>II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어린이들 중독이 심각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새로운 세대의 탄생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식당에 가면 유치원생과 어린이들 앞에는 스마트폰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태블릿이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정부에서 초등학생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태블릿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지급 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대학생에 노트북 지급</a:t>
            </a:r>
            <a:r>
              <a:rPr lang="en-US" altLang="ko-KR" dirty="0" smtClean="0"/>
              <a:t>(?): </a:t>
            </a:r>
            <a:r>
              <a:rPr lang="ko-KR" altLang="en-US" dirty="0" smtClean="0"/>
              <a:t>일부 대학에서 </a:t>
            </a:r>
            <a:r>
              <a:rPr lang="en-US" altLang="ko-KR" dirty="0" smtClean="0"/>
              <a:t>50%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r>
              <a:rPr lang="ko-KR" altLang="en-US" dirty="0" smtClean="0"/>
              <a:t>지하철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서서 스마트폰 게임에 열중</a:t>
            </a:r>
            <a:endParaRPr lang="en-US" altLang="ko-KR" dirty="0" smtClean="0"/>
          </a:p>
          <a:p>
            <a:r>
              <a:rPr lang="ko-KR" altLang="en-US" dirty="0" smtClean="0"/>
              <a:t>디지털 </a:t>
            </a:r>
            <a:r>
              <a:rPr lang="ko-KR" altLang="en-US" dirty="0" err="1" smtClean="0"/>
              <a:t>디톡스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다이어트 프로그램 등장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스마트폰 </a:t>
            </a:r>
            <a:r>
              <a:rPr lang="ko-KR" altLang="en-US" dirty="0" err="1" smtClean="0"/>
              <a:t>해독센터</a:t>
            </a:r>
            <a:endParaRPr lang="en-US" altLang="ko-KR" dirty="0" smtClean="0"/>
          </a:p>
          <a:p>
            <a:r>
              <a:rPr lang="ko-KR" altLang="en-US" dirty="0" err="1" smtClean="0"/>
              <a:t>여성가족부</a:t>
            </a:r>
            <a:r>
              <a:rPr lang="ko-KR" altLang="en-US" dirty="0" smtClean="0"/>
              <a:t> 사이버 </a:t>
            </a:r>
            <a:r>
              <a:rPr lang="ko-KR" altLang="en-US" dirty="0" err="1" smtClean="0"/>
              <a:t>안심존</a:t>
            </a:r>
            <a:r>
              <a:rPr lang="ko-KR" altLang="en-US" dirty="0" smtClean="0"/>
              <a:t> 사업</a:t>
            </a:r>
            <a:r>
              <a:rPr lang="en-US" altLang="ko-KR" dirty="0" smtClean="0"/>
              <a:t>: </a:t>
            </a:r>
          </a:p>
          <a:p>
            <a:pPr lvl="1"/>
            <a:r>
              <a:rPr lang="ko-KR" altLang="en-US" dirty="0" smtClean="0"/>
              <a:t>교사가 학생들 스마트폰 중독 상태를 부모에 고지</a:t>
            </a:r>
            <a:endParaRPr lang="en-US" altLang="ko-KR" dirty="0" smtClean="0"/>
          </a:p>
          <a:p>
            <a:r>
              <a:rPr lang="ko-KR" altLang="en-US" dirty="0" smtClean="0"/>
              <a:t>스마트쉼센터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스마트폰 </a:t>
            </a:r>
            <a:r>
              <a:rPr lang="ko-KR" altLang="en-US" dirty="0" err="1" smtClean="0"/>
              <a:t>과의존</a:t>
            </a:r>
            <a:r>
              <a:rPr lang="ko-KR" altLang="en-US" dirty="0" smtClean="0"/>
              <a:t> 예방 해소 전문기관 설립</a:t>
            </a:r>
            <a:endParaRPr lang="en-US" altLang="ko-KR" dirty="0" smtClean="0"/>
          </a:p>
          <a:p>
            <a:r>
              <a:rPr lang="en-US" altLang="ko-KR" dirty="0" smtClean="0"/>
              <a:t>SNS, </a:t>
            </a:r>
            <a:r>
              <a:rPr lang="ko-KR" altLang="en-US" dirty="0" err="1" smtClean="0"/>
              <a:t>카카오톡</a:t>
            </a:r>
            <a:r>
              <a:rPr lang="ko-KR" altLang="en-US" dirty="0" smtClean="0"/>
              <a:t> 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일정한 시간만 사용하기 등 방안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58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5332" cy="1325563"/>
          </a:xfrm>
        </p:spPr>
        <p:txBody>
          <a:bodyPr/>
          <a:lstStyle/>
          <a:p>
            <a:r>
              <a:rPr lang="ko-KR" altLang="en-US" dirty="0" err="1" smtClean="0"/>
              <a:t>하이브리드</a:t>
            </a:r>
            <a:r>
              <a:rPr lang="ko-KR" altLang="en-US" dirty="0" smtClean="0"/>
              <a:t> 휴먼</a:t>
            </a:r>
            <a:r>
              <a:rPr lang="en-US" altLang="ko-KR" dirty="0" smtClean="0"/>
              <a:t>(Hybrid human)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883959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인간의 신체 일부가 기계로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2012</a:t>
            </a:r>
            <a:r>
              <a:rPr lang="ko-KR" altLang="en-US" dirty="0" smtClean="0"/>
              <a:t>년 런던올림픽 출전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의족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남아공 </a:t>
            </a:r>
            <a:r>
              <a:rPr lang="ko-KR" altLang="en-US" dirty="0" err="1" smtClean="0"/>
              <a:t>피스토리우스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2021</a:t>
            </a:r>
            <a:r>
              <a:rPr lang="ko-KR" altLang="en-US" dirty="0" smtClean="0"/>
              <a:t>년 도쿄올림픽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블레이크 </a:t>
            </a:r>
            <a:r>
              <a:rPr lang="ko-KR" altLang="en-US" dirty="0" err="1" smtClean="0"/>
              <a:t>리퍼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세계육상협회출전금지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400m </a:t>
            </a:r>
            <a:r>
              <a:rPr lang="ko-KR" altLang="en-US" dirty="0" smtClean="0"/>
              <a:t>세계 기록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의족이 너무 길어서 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잘라야 출전 가능</a:t>
            </a:r>
            <a:endParaRPr lang="en-US" altLang="ko-KR" dirty="0" smtClean="0"/>
          </a:p>
          <a:p>
            <a:r>
              <a:rPr lang="ko-KR" altLang="en-US" dirty="0" err="1" smtClean="0"/>
              <a:t>가디언즈오브</a:t>
            </a:r>
            <a:r>
              <a:rPr lang="ko-KR" altLang="en-US" dirty="0" smtClean="0"/>
              <a:t> 갤럭시</a:t>
            </a:r>
            <a:r>
              <a:rPr lang="en-US" altLang="ko-KR" dirty="0" smtClean="0"/>
              <a:t>II, </a:t>
            </a:r>
            <a:r>
              <a:rPr lang="ko-KR" altLang="en-US" dirty="0" err="1" smtClean="0"/>
              <a:t>네뷸라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뇌</a:t>
            </a:r>
            <a:r>
              <a:rPr lang="en-US" altLang="ko-KR" dirty="0" smtClean="0"/>
              <a:t>/</a:t>
            </a:r>
            <a:r>
              <a:rPr lang="ko-KR" altLang="en-US" dirty="0" smtClean="0"/>
              <a:t>눈</a:t>
            </a:r>
            <a:r>
              <a:rPr lang="en-US" altLang="ko-KR" dirty="0" smtClean="0"/>
              <a:t>/</a:t>
            </a:r>
            <a:r>
              <a:rPr lang="ko-KR" altLang="en-US" dirty="0" smtClean="0"/>
              <a:t>팔</a:t>
            </a:r>
            <a:r>
              <a:rPr lang="en-US" altLang="ko-KR" dirty="0" smtClean="0"/>
              <a:t>/</a:t>
            </a:r>
            <a:r>
              <a:rPr lang="ko-KR" altLang="en-US" dirty="0" smtClean="0"/>
              <a:t>다리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엉덩이 등 반쪽은 기계</a:t>
            </a:r>
            <a:endParaRPr lang="en-US" altLang="ko-KR" dirty="0" smtClean="0"/>
          </a:p>
          <a:p>
            <a:r>
              <a:rPr lang="ko-KR" altLang="en-US" dirty="0" smtClean="0"/>
              <a:t>성형수술과 같이 고의로 </a:t>
            </a:r>
            <a:r>
              <a:rPr lang="ko-KR" altLang="en-US" dirty="0" err="1" smtClean="0"/>
              <a:t>하이브리드</a:t>
            </a:r>
            <a:r>
              <a:rPr lang="ko-KR" altLang="en-US" dirty="0" smtClean="0"/>
              <a:t> 휴먼 수술</a:t>
            </a:r>
            <a:r>
              <a:rPr lang="en-US" altLang="ko-KR" dirty="0" smtClean="0"/>
              <a:t>?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995" y="92364"/>
            <a:ext cx="1554093" cy="300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7144" y="577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네뷸라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689" y="3047182"/>
            <a:ext cx="2264399" cy="38108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847" y="57756"/>
            <a:ext cx="1821609" cy="451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2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인간</a:t>
            </a:r>
            <a:r>
              <a:rPr lang="en-US" altLang="ko-KR" dirty="0"/>
              <a:t>+</a:t>
            </a:r>
            <a:r>
              <a:rPr lang="ko-KR" altLang="en-US" dirty="0"/>
              <a:t>기계의 합성</a:t>
            </a:r>
            <a:endParaRPr lang="en-US" altLang="ko-KR" dirty="0"/>
          </a:p>
          <a:p>
            <a:r>
              <a:rPr lang="ko-KR" altLang="en-US" dirty="0"/>
              <a:t>신체적 한계를 극복</a:t>
            </a:r>
            <a:endParaRPr lang="en-US" altLang="ko-KR" dirty="0"/>
          </a:p>
          <a:p>
            <a:pPr lvl="1"/>
            <a:r>
              <a:rPr lang="ko-KR" altLang="en-US" dirty="0"/>
              <a:t>인공 팔</a:t>
            </a:r>
            <a:r>
              <a:rPr lang="en-US" altLang="ko-KR" dirty="0"/>
              <a:t>, </a:t>
            </a:r>
            <a:r>
              <a:rPr lang="ko-KR" altLang="en-US" dirty="0"/>
              <a:t>다리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endParaRPr lang="en-US" altLang="ko-KR" dirty="0"/>
          </a:p>
          <a:p>
            <a:pPr lvl="1"/>
            <a:r>
              <a:rPr lang="ko-KR" altLang="en-US" dirty="0"/>
              <a:t>외골격 로봇 장착</a:t>
            </a:r>
            <a:r>
              <a:rPr lang="en-US" altLang="ko-KR" dirty="0"/>
              <a:t>: </a:t>
            </a:r>
            <a:r>
              <a:rPr lang="ko-KR" altLang="en-US" dirty="0" err="1"/>
              <a:t>수퍼맨</a:t>
            </a:r>
            <a:endParaRPr lang="en-US" altLang="ko-KR" dirty="0"/>
          </a:p>
          <a:p>
            <a:pPr lvl="1"/>
            <a:r>
              <a:rPr lang="ko-KR" altLang="en-US" dirty="0"/>
              <a:t>개인용 자동차</a:t>
            </a:r>
            <a:r>
              <a:rPr lang="en-US" altLang="ko-KR" dirty="0"/>
              <a:t>, </a:t>
            </a:r>
            <a:r>
              <a:rPr lang="ko-KR" altLang="en-US" dirty="0"/>
              <a:t>비행기</a:t>
            </a:r>
            <a:r>
              <a:rPr lang="en-US" altLang="ko-KR" dirty="0"/>
              <a:t>, </a:t>
            </a:r>
            <a:r>
              <a:rPr lang="ko-KR" altLang="en-US" dirty="0"/>
              <a:t>잠수함</a:t>
            </a:r>
            <a:endParaRPr lang="en-US" altLang="ko-KR" dirty="0"/>
          </a:p>
          <a:p>
            <a:pPr lvl="1"/>
            <a:r>
              <a:rPr lang="ko-KR" altLang="en-US" dirty="0"/>
              <a:t>지능</a:t>
            </a:r>
            <a:r>
              <a:rPr lang="en-US" altLang="ko-KR" dirty="0">
                <a:sym typeface="Wingdings" panose="05000000000000000000" pitchFamily="2" charset="2"/>
              </a:rPr>
              <a:t> AI </a:t>
            </a:r>
            <a:r>
              <a:rPr lang="ko-KR" altLang="en-US" dirty="0">
                <a:sym typeface="Wingdings" panose="05000000000000000000" pitchFamily="2" charset="2"/>
              </a:rPr>
              <a:t>컴퓨터의 도움</a:t>
            </a:r>
            <a:endParaRPr lang="en-US" altLang="ko-KR" dirty="0"/>
          </a:p>
          <a:p>
            <a:r>
              <a:rPr lang="ko-KR" altLang="en-US" dirty="0" err="1"/>
              <a:t>수퍼맨의</a:t>
            </a:r>
            <a:r>
              <a:rPr lang="ko-KR" altLang="en-US" dirty="0"/>
              <a:t> 탄생</a:t>
            </a:r>
            <a:endParaRPr lang="en-US" altLang="ko-KR" dirty="0"/>
          </a:p>
          <a:p>
            <a:r>
              <a:rPr lang="ko-KR" altLang="en-US" dirty="0"/>
              <a:t>뇌는 늙지 않는다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영생도 가능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베르베르의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뇌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>
                <a:sym typeface="Wingdings" panose="05000000000000000000" pitchFamily="2" charset="2"/>
              </a:rPr>
              <a:t>참고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세계를 지배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의학의 발전</a:t>
            </a:r>
            <a:r>
              <a:rPr lang="en-US" altLang="ko-KR" dirty="0"/>
              <a:t>: </a:t>
            </a:r>
            <a:r>
              <a:rPr lang="ko-KR" altLang="en-US" dirty="0"/>
              <a:t>얼굴</a:t>
            </a:r>
            <a:r>
              <a:rPr lang="en-US" altLang="ko-KR" dirty="0"/>
              <a:t>(face)</a:t>
            </a:r>
            <a:r>
              <a:rPr lang="ko-KR" altLang="en-US" dirty="0"/>
              <a:t> 교체</a:t>
            </a:r>
            <a:r>
              <a:rPr lang="en-US" altLang="ko-KR" dirty="0"/>
              <a:t> </a:t>
            </a:r>
            <a:r>
              <a:rPr lang="ko-KR" altLang="en-US" dirty="0"/>
              <a:t>성공</a:t>
            </a:r>
            <a:r>
              <a:rPr lang="en-US" altLang="ko-KR" dirty="0"/>
              <a:t>, 2017</a:t>
            </a:r>
            <a:r>
              <a:rPr lang="ko-KR" altLang="en-US" dirty="0"/>
              <a:t>년 머리이식 예정</a:t>
            </a:r>
            <a:endParaRPr lang="en-US" altLang="ko-KR" dirty="0"/>
          </a:p>
          <a:p>
            <a:pPr lvl="2"/>
            <a:r>
              <a:rPr lang="ko-KR" altLang="en-US" dirty="0"/>
              <a:t>성공확률 </a:t>
            </a:r>
            <a:r>
              <a:rPr lang="en-US" altLang="ko-KR" dirty="0"/>
              <a:t>90%</a:t>
            </a:r>
          </a:p>
          <a:p>
            <a:pPr lvl="2"/>
            <a:r>
              <a:rPr lang="en-US" altLang="ko-KR" dirty="0"/>
              <a:t>2016</a:t>
            </a:r>
            <a:r>
              <a:rPr lang="ko-KR" altLang="en-US" dirty="0"/>
              <a:t>년 중국 원숭이 머리 이식 성공</a:t>
            </a:r>
            <a:endParaRPr lang="en-US" altLang="ko-KR" dirty="0"/>
          </a:p>
          <a:p>
            <a:pPr lvl="2"/>
            <a:r>
              <a:rPr lang="ko-KR" altLang="en-US" dirty="0"/>
              <a:t>심장 이식처럼 뇌 이식 수술</a:t>
            </a:r>
            <a:r>
              <a:rPr lang="en-US" altLang="ko-KR" dirty="0"/>
              <a:t>? </a:t>
            </a:r>
            <a:r>
              <a:rPr lang="ko-KR" altLang="en-US" dirty="0"/>
              <a:t>이탈리아 의사</a:t>
            </a:r>
            <a:r>
              <a:rPr lang="en-US" altLang="ko-KR" dirty="0"/>
              <a:t>, 3</a:t>
            </a:r>
            <a:r>
              <a:rPr lang="ko-KR" altLang="en-US" dirty="0"/>
              <a:t>년내 시도 예정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하이브리드 휴먼</a:t>
            </a:r>
          </a:p>
        </p:txBody>
      </p:sp>
    </p:spTree>
    <p:extLst>
      <p:ext uri="{BB962C8B-B14F-4D97-AF65-F5344CB8AC3E}">
        <p14:creationId xmlns:p14="http://schemas.microsoft.com/office/powerpoint/2010/main" val="107284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1162</Words>
  <Application>Microsoft Office PowerPoint</Application>
  <PresentationFormat>와이드스크린</PresentationFormat>
  <Paragraphs>172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Wingdings</vt:lpstr>
      <vt:lpstr>Office 테마</vt:lpstr>
      <vt:lpstr>10장 가상인간과 포스트휴먼</vt:lpstr>
      <vt:lpstr>스마트 휴먼(smart human)</vt:lpstr>
      <vt:lpstr>PowerPoint 프레젠테이션</vt:lpstr>
      <vt:lpstr>와해성 기술의 정점</vt:lpstr>
      <vt:lpstr>스마트폰의 활용</vt:lpstr>
      <vt:lpstr>스마트폰 중독: 호모 모빌리스</vt:lpstr>
      <vt:lpstr>스마트폰 중독II</vt:lpstr>
      <vt:lpstr>하이브리드 휴먼(Hybrid human)</vt:lpstr>
      <vt:lpstr>하이브리드 휴먼</vt:lpstr>
      <vt:lpstr>웨어러블(wearable) 휴먼</vt:lpstr>
      <vt:lpstr>가상인간(Virtual human), 인공인간(artificial human)의 시대</vt:lpstr>
      <vt:lpstr>마인즈랩</vt:lpstr>
      <vt:lpstr>AI인간의 가격</vt:lpstr>
      <vt:lpstr>만화 캐릭터에서 연예인으로</vt:lpstr>
      <vt:lpstr>가상인간의 제작</vt:lpstr>
      <vt:lpstr>포스트 휴먼(진화된 신인류)</vt:lpstr>
      <vt:lpstr>디지털 영생의 시대</vt:lpstr>
      <vt:lpstr>영생의 꿈과 디지털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9장 스마트휴먼 포스트휴먼 가상인간</dc:title>
  <dc:creator>Owner</dc:creator>
  <cp:lastModifiedBy>Owner</cp:lastModifiedBy>
  <cp:revision>23</cp:revision>
  <cp:lastPrinted>2022-11-28T06:35:34Z</cp:lastPrinted>
  <dcterms:created xsi:type="dcterms:W3CDTF">2022-05-02T05:37:44Z</dcterms:created>
  <dcterms:modified xsi:type="dcterms:W3CDTF">2023-02-17T02:09:26Z</dcterms:modified>
</cp:coreProperties>
</file>